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74" r:id="rId23"/>
    <p:sldId id="278" r:id="rId24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/>
  </p:cmAuthor>
  <p:cmAuthor id="2" name="Milena Radomirovic" initials="MR" lastIdx="23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9250" autoAdjust="0"/>
  </p:normalViewPr>
  <p:slideViewPr>
    <p:cSldViewPr>
      <p:cViewPr>
        <p:scale>
          <a:sx n="85" d="100"/>
          <a:sy n="85" d="100"/>
        </p:scale>
        <p:origin x="-77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Gradjanski%20budzet%20primeri\gradjanski-budzet-pite-format%20NC%202501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Rac\Desktop\0-Dokumenti\0-BUDZET\GRADJANSKI%20BUXET\Copy%20of%20Prilog%202%20-%20Pomocni%20dokument%20za%20tabele%20i%20grafike-Novi%20Knezeva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02"/>
          <c:y val="0.33374488188976392"/>
          <c:w val="0.62846713498254947"/>
          <c:h val="0.5555376872008644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02"/>
          <c:y val="0.33374488188976392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Lbls>
            <c:dLbl>
              <c:idx val="0"/>
              <c:layout>
                <c:manualLayout>
                  <c:x val="4.2935426600180376E-3"/>
                  <c:y val="-2.746135556584839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4.2949015040300249E-2"/>
                  <c:y val="-1.460651536205033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4"/>
              <c:layout>
                <c:manualLayout>
                  <c:x val="-0.18654776781561783"/>
                  <c:y val="1.30327003242241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3.9034411915767814E-2"/>
                  <c:y val="-4.078431372549017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primanja'!$C$6:$C$10</c:f>
              <c:strCache>
                <c:ptCount val="5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primanja'!$D$6:$D$10</c:f>
              <c:numCache>
                <c:formatCode>General</c:formatCode>
                <c:ptCount val="5"/>
                <c:pt idx="0">
                  <c:v>267900</c:v>
                </c:pt>
                <c:pt idx="1">
                  <c:v>153435</c:v>
                </c:pt>
                <c:pt idx="2">
                  <c:v>118515</c:v>
                </c:pt>
                <c:pt idx="3">
                  <c:v>150</c:v>
                </c:pt>
                <c:pt idx="4">
                  <c:v>60000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98"/>
          <c:h val="0.4739690597498842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98"/>
          <c:h val="0.47396905974988424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bubble3D val="0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88854648176682"/>
                  <c:y val="-8.4705882352941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3.6979969183359024E-2"/>
                  <c:y val="0.1380392156862745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-8.4232152028762206E-2"/>
                  <c:y val="2.50980392156862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23E-2"/>
                  <c:y val="3.764705882352942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12E-2"/>
                  <c:y val="-3.764705882352942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6.1633281972265034E-3"/>
                  <c:y val="-0.128627450980392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6879E-2"/>
                  <c:y val="-0.1098039215686274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dLbl>
              <c:idx val="9"/>
              <c:layout>
                <c:manualLayout>
                  <c:x val="0.19517205957883924"/>
                  <c:y val="1.959823615874571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izdaci'!$C$6:$C$15</c:f>
              <c:strCache>
                <c:ptCount val="10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отплата главнице </c:v>
                </c:pt>
                <c:pt idx="8">
                  <c:v>отплата камата</c:v>
                </c:pt>
                <c:pt idx="9">
                  <c:v>средства резерве </c:v>
                </c:pt>
              </c:strCache>
            </c:strRef>
          </c:cat>
          <c:val>
            <c:numRef>
              <c:f>'Rashodi i izdaci'!$D$6:$D$15</c:f>
              <c:numCache>
                <c:formatCode>General</c:formatCode>
                <c:ptCount val="10"/>
                <c:pt idx="0">
                  <c:v>103362</c:v>
                </c:pt>
                <c:pt idx="1">
                  <c:v>221152</c:v>
                </c:pt>
                <c:pt idx="2">
                  <c:v>17968</c:v>
                </c:pt>
                <c:pt idx="3">
                  <c:v>61101</c:v>
                </c:pt>
                <c:pt idx="4">
                  <c:v>30200</c:v>
                </c:pt>
                <c:pt idx="5">
                  <c:v>29247</c:v>
                </c:pt>
                <c:pt idx="6">
                  <c:v>120061</c:v>
                </c:pt>
                <c:pt idx="7">
                  <c:v>6338</c:v>
                </c:pt>
                <c:pt idx="8">
                  <c:v>71</c:v>
                </c:pt>
                <c:pt idx="9">
                  <c:v>10500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27"/>
          <c:y val="0.37589947089947101"/>
          <c:w val="0.40236148955495016"/>
          <c:h val="0.36484126984126991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0.40444577942743537"/>
                  <c:y val="4.352183249821044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-1.8165304268846504E-2"/>
                  <c:y val="-0.1455165831543784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8.5376930063578563E-2"/>
                  <c:y val="-0.2656215700310188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5.4495912806539509E-2"/>
                  <c:y val="-0.1762211231860479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0.13079019073569481"/>
                  <c:y val="-0.138178347541268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1.0899182561307902E-2"/>
                  <c:y val="-4.263443309255764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7.6294277929155316E-2"/>
                  <c:y val="-3.058718899806945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7.266121707538601E-3"/>
                  <c:y val="-4.21275026572091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-1.2715712988192553E-2"/>
                  <c:y val="3.056549749463135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9.0826521344232521E-3"/>
                  <c:y val="9.965445435023101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1.8165304268846503E-3"/>
                  <c:y val="-2.433417930196742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-0.13260672116257946"/>
                  <c:y val="2.171059196112882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712079927338783"/>
                  <c:y val="-4.243725732630528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0591931458159011"/>
                  <c:y val="-8.463417279451639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6.259592210374248E-3"/>
                  <c:y val="-1.777531940738812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1.8165304268846435E-2"/>
                  <c:y val="-0.1811186308323029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6"/>
              <c:layout>
                <c:manualLayout>
                  <c:x val="-0.43233438463243867"/>
                  <c:y val="-0.1871621006051929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#,##0</c:formatCode>
                <c:ptCount val="17"/>
                <c:pt idx="0">
                  <c:v>0</c:v>
                </c:pt>
                <c:pt idx="1">
                  <c:v>49554000</c:v>
                </c:pt>
                <c:pt idx="2">
                  <c:v>2500000</c:v>
                </c:pt>
                <c:pt idx="3">
                  <c:v>19990000</c:v>
                </c:pt>
                <c:pt idx="4">
                  <c:v>22000000</c:v>
                </c:pt>
                <c:pt idx="5">
                  <c:v>15172000</c:v>
                </c:pt>
                <c:pt idx="6">
                  <c:v>88650000</c:v>
                </c:pt>
                <c:pt idx="7">
                  <c:v>70763000</c:v>
                </c:pt>
                <c:pt idx="8">
                  <c:v>33000000</c:v>
                </c:pt>
                <c:pt idx="9">
                  <c:v>9800000</c:v>
                </c:pt>
                <c:pt idx="10">
                  <c:v>51501000</c:v>
                </c:pt>
                <c:pt idx="11">
                  <c:v>3500000</c:v>
                </c:pt>
                <c:pt idx="12">
                  <c:v>42439000</c:v>
                </c:pt>
                <c:pt idx="13">
                  <c:v>20023000</c:v>
                </c:pt>
                <c:pt idx="14">
                  <c:v>153458000</c:v>
                </c:pt>
                <c:pt idx="15">
                  <c:v>16650000</c:v>
                </c:pt>
                <c:pt idx="16">
                  <c:v>1000000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општине</a:t>
          </a:r>
        </a:p>
        <a:p>
          <a:r>
            <a:rPr lang="sr-Cyrl-RS" sz="1600" dirty="0"/>
            <a:t>Општинско веће</a:t>
          </a:r>
        </a:p>
        <a:p>
          <a:r>
            <a:rPr lang="sr-Cyrl-RS" sz="1600" dirty="0"/>
            <a:t>Скупштина </a:t>
          </a:r>
          <a:r>
            <a:rPr lang="sr-Cyrl-RS" sz="1600" dirty="0" smtClean="0"/>
            <a:t>општине</a:t>
          </a:r>
        </a:p>
        <a:p>
          <a:r>
            <a:rPr lang="sr-Cyrl-RS" sz="1600" dirty="0" smtClean="0"/>
            <a:t>Општинско правобранилаштво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smtClean="0">
              <a:solidFill>
                <a:schemeClr val="accent1">
                  <a:lumMod val="75000"/>
                </a:schemeClr>
              </a:solidFill>
            </a:rPr>
            <a:t>Народна библиотека</a:t>
          </a:r>
          <a:endParaRPr lang="sr-Cyrl-RS" sz="1100" dirty="0" smtClean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/>
            <a:t>Средње школе</a:t>
          </a:r>
        </a:p>
        <a:p>
          <a:r>
            <a:rPr lang="sr-Cyrl-RS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 custLinFactNeighborX="1860" custLinFactNeighborY="133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</a:t>
          </a:r>
          <a:r>
            <a:rPr lang="sr-Latn-RS" sz="1400" dirty="0" smtClean="0"/>
            <a:t>22</a:t>
          </a:r>
          <a:r>
            <a:rPr lang="sr-Cyrl-RS" sz="1400" dirty="0" smtClean="0"/>
            <a:t>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4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1" presStyleCnt="4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1" presStyleCnt="4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2" presStyleCnt="4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2" presStyleCnt="4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3" presStyleCnt="4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3" presStyleCnt="4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04C92B63-107A-49B7-9300-E9098DE5DF6A}" srcId="{00360BBF-6709-42DA-A6DE-B8193ABE792F}" destId="{24C9F698-7D4E-4709-8117-FB7CF1BB6ECA}" srcOrd="3" destOrd="0" parTransId="{B764CED6-B38C-4590-855F-1F4460EB1A27}" sibTransId="{F823D820-3815-46B0-8D53-E3C09C351FFB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1" destOrd="0" parTransId="{9324F21A-CF22-404B-991C-F0FAD04F1E1A}" sibTransId="{DF00040C-AB67-4D43-B520-7E02E511DCB9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F3E9EA-BE7C-42FA-A974-B6909D195A40}" srcId="{00360BBF-6709-42DA-A6DE-B8193ABE792F}" destId="{CACC7C31-0A19-4B77-8109-9AAB9EC25D20}" srcOrd="2" destOrd="0" parTransId="{F68F9F1A-A0AC-4627-BB76-A21CB9C16ACA}" sibTransId="{D22C3584-0D16-4A12-B343-F9C335256014}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2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3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4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5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6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7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900" dirty="0">
              <a:solidFill>
                <a:schemeClr val="bg1"/>
              </a:solidFill>
            </a:rPr>
            <a:t>Укупан буџет општине </a:t>
          </a:r>
          <a:r>
            <a:rPr lang="sr-Cyrl-RS" sz="900" dirty="0" smtClean="0">
              <a:solidFill>
                <a:schemeClr val="bg1"/>
              </a:solidFill>
            </a:rPr>
            <a:t>(600.000.000)</a:t>
          </a:r>
          <a:endParaRPr lang="en-US" sz="900" dirty="0">
            <a:solidFill>
              <a:schemeClr val="bg1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буџета општине </a:t>
          </a:r>
          <a:r>
            <a:rPr lang="sr-Cyrl-RS" dirty="0" smtClean="0">
              <a:solidFill>
                <a:schemeClr val="bg1"/>
              </a:solidFill>
            </a:rPr>
            <a:t>(539.050.000)</a:t>
          </a:r>
          <a:endParaRPr lang="en-US" dirty="0">
            <a:solidFill>
              <a:schemeClr val="bg1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Пренета средства из ранијих година </a:t>
          </a:r>
          <a:r>
            <a:rPr lang="sr-Cyrl-RS" dirty="0" smtClean="0">
              <a:solidFill>
                <a:schemeClr val="bg1"/>
              </a:solidFill>
            </a:rPr>
            <a:t>(60.000.000) </a:t>
          </a:r>
          <a:endParaRPr lang="en-US" dirty="0">
            <a:solidFill>
              <a:schemeClr val="bg1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chemeClr val="bg1"/>
              </a:solidFill>
            </a:rPr>
            <a:t>(950.000</a:t>
          </a:r>
          <a:r>
            <a:rPr lang="sr-Cyrl-RS" dirty="0" smtClean="0">
              <a:solidFill>
                <a:srgbClr val="FF0000"/>
              </a:solidFill>
            </a:rPr>
            <a:t>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 custLinFactNeighborX="-6045" custLinFactNeighborY="24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30342" custScaleY="84618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200000" custLinFactNeighborX="-231744" custLinFactNeighborY="7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Cyrl-RS" dirty="0" smtClean="0">
              <a:solidFill>
                <a:schemeClr val="tx1"/>
              </a:solidFill>
            </a:rPr>
            <a:t>600.000.000 </a:t>
          </a:r>
          <a:r>
            <a:rPr lang="sr-Cyrl-RS" dirty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</a:t>
          </a:r>
          <a:r>
            <a:rPr lang="sr-Cyrl-RS" dirty="0">
              <a:solidFill>
                <a:schemeClr val="tx1"/>
              </a:solidFill>
            </a:rPr>
            <a:t>пореза  </a:t>
          </a:r>
          <a:r>
            <a:rPr lang="sr-Cyrl-RS" dirty="0" smtClean="0">
              <a:solidFill>
                <a:schemeClr val="tx1"/>
              </a:solidFill>
            </a:rPr>
            <a:t>267.900.000      </a:t>
          </a:r>
          <a:r>
            <a:rPr lang="sr-Cyrl-RS" dirty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 smtClean="0"/>
            <a:t>Донације и трансфери </a:t>
          </a:r>
          <a:r>
            <a:rPr lang="sr-Cyrl-RS" dirty="0" smtClean="0">
              <a:solidFill>
                <a:schemeClr val="tx1"/>
              </a:solidFill>
            </a:rPr>
            <a:t>153.435.000</a:t>
          </a:r>
        </a:p>
        <a:p>
          <a:pPr algn="ctr"/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sr-Cyrl-RS" dirty="0" smtClean="0">
              <a:solidFill>
                <a:schemeClr val="tx1"/>
              </a:solidFill>
            </a:rPr>
            <a:t>118.515.000 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575722B2-25EB-404B-B7F0-C00B46A9CFC3}">
      <dgm:prSet phldrT="[Text]" custT="1"/>
      <dgm:spPr/>
      <dgm:t>
        <a:bodyPr/>
        <a:lstStyle/>
        <a:p>
          <a:endParaRPr lang="sr-Latn-RS"/>
        </a:p>
      </dgm:t>
    </dgm:pt>
    <dgm:pt modelId="{E5051831-6F52-4EF3-8837-2C3A6738BC75}" type="parTrans" cxnId="{F89B523A-0560-4668-AF6E-9CAFFDBDCFCE}">
      <dgm:prSet/>
      <dgm:spPr/>
      <dgm:t>
        <a:bodyPr/>
        <a:lstStyle/>
        <a:p>
          <a:endParaRPr lang="sr-Latn-RS"/>
        </a:p>
      </dgm:t>
    </dgm:pt>
    <dgm:pt modelId="{FE10F274-42CF-4DF8-8E7E-AD1873771BA5}" type="sibTrans" cxnId="{F89B523A-0560-4668-AF6E-9CAFFDBDCFCE}">
      <dgm:prSet/>
      <dgm:spPr/>
      <dgm:t>
        <a:bodyPr/>
        <a:lstStyle/>
        <a:p>
          <a:endParaRPr lang="sr-Latn-RS"/>
        </a:p>
      </dgm:t>
    </dgm:pt>
    <dgm:pt modelId="{06D77112-69D6-4BB7-8796-7A0E2ECA19EE}">
      <dgm:prSet phldrT="[Text]" custT="1"/>
      <dgm:spPr/>
      <dgm:t>
        <a:bodyPr/>
        <a:lstStyle/>
        <a:p>
          <a:pPr algn="ctr"/>
          <a:endParaRPr lang="en-US" sz="1000" dirty="0"/>
        </a:p>
      </dgm:t>
    </dgm:pt>
    <dgm:pt modelId="{71A6AE55-B544-4F60-8275-093D53C3A97E}" type="parTrans" cxnId="{665641E9-A6FA-42D7-AAE3-F03ECFFA5586}">
      <dgm:prSet/>
      <dgm:spPr/>
      <dgm:t>
        <a:bodyPr/>
        <a:lstStyle/>
        <a:p>
          <a:endParaRPr lang="sr-Latn-RS"/>
        </a:p>
      </dgm:t>
    </dgm:pt>
    <dgm:pt modelId="{F1AAD1AB-5696-49FA-9820-505AD9A75C79}" type="sibTrans" cxnId="{665641E9-A6FA-42D7-AAE3-F03ECFFA5586}">
      <dgm:prSet/>
      <dgm:spPr/>
      <dgm:t>
        <a:bodyPr/>
        <a:lstStyle/>
        <a:p>
          <a:endParaRPr lang="sr-Latn-RS"/>
        </a:p>
      </dgm:t>
    </dgm:pt>
    <dgm:pt modelId="{474674FC-1A8C-48B3-88C3-80B329449189}">
      <dgm:prSet phldrT="[Text]"/>
      <dgm:spPr/>
      <dgm:t>
        <a:bodyPr/>
        <a:lstStyle/>
        <a:p>
          <a:pPr algn="ctr"/>
          <a:r>
            <a:rPr lang="sr-Cyrl-RS" dirty="0" smtClean="0"/>
            <a:t>Примања од продаје нефинансијске имовине  150</a:t>
          </a:r>
          <a:r>
            <a:rPr lang="sr-Cyrl-RS" dirty="0" smtClean="0">
              <a:solidFill>
                <a:schemeClr val="tx1"/>
              </a:solidFill>
            </a:rPr>
            <a:t>.000 динара</a:t>
          </a:r>
          <a:endParaRPr lang="en-US" dirty="0"/>
        </a:p>
      </dgm:t>
    </dgm:pt>
    <dgm:pt modelId="{A8620FCD-2E37-4D6E-9481-CCBACC260D0A}" type="parTrans" cxnId="{BE550503-65E8-474D-95C9-FAB42C6E2CDC}">
      <dgm:prSet/>
      <dgm:spPr/>
      <dgm:t>
        <a:bodyPr/>
        <a:lstStyle/>
        <a:p>
          <a:endParaRPr lang="sr-Latn-RS"/>
        </a:p>
      </dgm:t>
    </dgm:pt>
    <dgm:pt modelId="{88BFF626-DC87-45B7-B6F2-9D5BF9FF3F6B}" type="sibTrans" cxnId="{BE550503-65E8-474D-95C9-FAB42C6E2CDC}">
      <dgm:prSet/>
      <dgm:spPr/>
      <dgm:t>
        <a:bodyPr/>
        <a:lstStyle/>
        <a:p>
          <a:endParaRPr lang="sr-Latn-R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/>
            <a:t>60.000.000 динара</a:t>
          </a:r>
          <a:endParaRPr lang="en-US" sz="1000" dirty="0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6" custLinFactNeighborX="-1036" custLinFactNeighborY="165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6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71F1FD-C5F5-4FA2-91BB-65857D60D35C}" type="pres">
      <dgm:prSet presAssocID="{474674FC-1A8C-48B3-88C3-80B329449189}" presName="node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C69A2CE-A671-47B5-8CD8-544465E52E9C}" type="pres">
      <dgm:prSet presAssocID="{15426A40-9AD2-4153-8230-E20BC4B11534}" presName="node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09B198C8-E6EF-4BF2-B04A-98A7D3B82C52}" srcId="{43275D6C-D470-4E2E-96F8-239EECE5D634}" destId="{15426A40-9AD2-4153-8230-E20BC4B11534}" srcOrd="4" destOrd="0" parTransId="{A1307EAF-2414-4AFE-BE82-97C79333BAA9}" sibTransId="{869B992E-498B-4FBD-AA48-03E5171031C9}"/>
    <dgm:cxn modelId="{BE550503-65E8-474D-95C9-FAB42C6E2CDC}" srcId="{43275D6C-D470-4E2E-96F8-239EECE5D634}" destId="{474674FC-1A8C-48B3-88C3-80B329449189}" srcOrd="3" destOrd="0" parTransId="{A8620FCD-2E37-4D6E-9481-CCBACC260D0A}" sibTransId="{88BFF626-DC87-45B7-B6F2-9D5BF9FF3F6B}"/>
    <dgm:cxn modelId="{665641E9-A6FA-42D7-AAE3-F03ECFFA5586}" srcId="{691C1FF8-D24B-462D-B13F-4086A7342655}" destId="{06D77112-69D6-4BB7-8796-7A0E2ECA19EE}" srcOrd="1" destOrd="0" parTransId="{71A6AE55-B544-4F60-8275-093D53C3A97E}" sibTransId="{F1AAD1AB-5696-49FA-9820-505AD9A75C79}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F5DF2C9B-1CA4-4039-86F6-87BD2AC336EC}" type="presOf" srcId="{474674FC-1A8C-48B3-88C3-80B329449189}" destId="{5971F1FD-C5F5-4FA2-91BB-65857D60D35C}" srcOrd="0" destOrd="0" presId="urn:microsoft.com/office/officeart/2005/8/layout/radial3"/>
    <dgm:cxn modelId="{F89B523A-0560-4668-AF6E-9CAFFDBDCFCE}" srcId="{06D77112-69D6-4BB7-8796-7A0E2ECA19EE}" destId="{575722B2-25EB-404B-B7F0-C00B46A9CFC3}" srcOrd="0" destOrd="0" parTransId="{E5051831-6F52-4EF3-8837-2C3A6738BC75}" sibTransId="{FE10F274-42CF-4DF8-8E7E-AD1873771BA5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F1400F3D-E89A-491A-858D-C44E91405B07}" type="presParOf" srcId="{1FB746E2-D736-4446-8093-C865FE09A112}" destId="{5971F1FD-C5F5-4FA2-91BB-65857D60D35C}" srcOrd="4" destOrd="0" presId="urn:microsoft.com/office/officeart/2005/8/layout/radial3"/>
    <dgm:cxn modelId="{AB36D377-182D-4F38-A7FA-BE410BDE00D5}" type="presParOf" srcId="{1FB746E2-D736-4446-8093-C865FE09A112}" destId="{FC69A2CE-A671-47B5-8CD8-544465E52E9C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chemeClr val="bg1"/>
              </a:solidFill>
            </a:rPr>
            <a:t>600.000.000 динара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chemeClr val="bg1"/>
              </a:solidFill>
            </a:rPr>
            <a:t>221.152.000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chemeClr val="bg1"/>
              </a:solidFill>
            </a:rPr>
            <a:t>17.968.000 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chemeClr val="bg1"/>
              </a:solidFill>
            </a:rPr>
            <a:t>120.061000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Расходи за запослене  103.362.000 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Социјална помоћ 30.200.000 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chemeClr val="bg1"/>
              </a:solidFill>
            </a:rPr>
            <a:t>61.101.000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расходи </a:t>
          </a:r>
          <a:r>
            <a:rPr lang="sr-Cyrl-RS" dirty="0" smtClean="0">
              <a:solidFill>
                <a:schemeClr val="bg1"/>
              </a:solidFill>
            </a:rPr>
            <a:t>29.247.000 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chemeClr val="bg1"/>
              </a:solidFill>
            </a:rPr>
            <a:t>10.500.000 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 custLinFactNeighborX="5550" custLinFactNeighborY="245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 custRadScaleRad="102066" custRadScaleInc="-56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Ang="0" custScaleX="121003" custScaleY="119208" custRadScaleRad="115655" custRadScaleInc="-1249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 custRadScaleRad="107636" custRadScaleInc="-2232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120930" custRadScaleInc="-3342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 custLinFactNeighborX="718" custLinFactNeighborY="-1314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4511" custScaleY="116316" custRadScaleRad="93586" custRadScaleInc="107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 custRadScaleRad="87229" custRadScaleInc="52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2858" custRadScaleInc="249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Општинско веће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Скупштина </a:t>
          </a:r>
          <a:r>
            <a:rPr lang="sr-Cyrl-RS" sz="1600" kern="1200" dirty="0" smtClean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Општинско правобранилаштво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95275" y="674675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smtClean="0">
              <a:solidFill>
                <a:schemeClr val="accent1">
                  <a:lumMod val="75000"/>
                </a:schemeClr>
              </a:solidFill>
            </a:rPr>
            <a:t>Народна библиотека</a:t>
          </a:r>
          <a:endParaRPr lang="sr-Cyrl-RS" sz="1100" kern="1200" dirty="0" smtClean="0">
            <a:solidFill>
              <a:schemeClr val="accent1">
                <a:lumMod val="75000"/>
              </a:schemeClr>
            </a:solidFill>
          </a:endParaRPr>
        </a:p>
      </dsp:txBody>
      <dsp:txXfrm>
        <a:off x="206989" y="928788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Основне школе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Средње школе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710773" y="2263316"/>
          <a:ext cx="563097" cy="1722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1548" y="0"/>
              </a:lnTo>
              <a:lnTo>
                <a:pt x="281548" y="1722474"/>
              </a:lnTo>
              <a:lnTo>
                <a:pt x="563097" y="17224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47017" y="3079248"/>
        <a:ext cx="90609" cy="90609"/>
      </dsp:txXfrm>
    </dsp:sp>
    <dsp:sp modelId="{EE8B77DA-77C5-46AD-80A2-BD307CFE9F0A}">
      <dsp:nvSpPr>
        <dsp:cNvPr id="0" name=""/>
        <dsp:cNvSpPr/>
      </dsp:nvSpPr>
      <dsp:spPr>
        <a:xfrm>
          <a:off x="1710773" y="2263316"/>
          <a:ext cx="563097" cy="1088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1548" y="0"/>
              </a:lnTo>
              <a:lnTo>
                <a:pt x="281548" y="1088049"/>
              </a:lnTo>
              <a:lnTo>
                <a:pt x="563097" y="10880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1694" y="2776712"/>
        <a:ext cx="61256" cy="61256"/>
      </dsp:txXfrm>
    </dsp:sp>
    <dsp:sp modelId="{531482B3-13DA-4E77-8EF9-7A508768A321}">
      <dsp:nvSpPr>
        <dsp:cNvPr id="0" name=""/>
        <dsp:cNvSpPr/>
      </dsp:nvSpPr>
      <dsp:spPr>
        <a:xfrm>
          <a:off x="1710773" y="2263316"/>
          <a:ext cx="563097" cy="460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1548" y="0"/>
              </a:lnTo>
              <a:lnTo>
                <a:pt x="281548" y="460538"/>
              </a:lnTo>
              <a:lnTo>
                <a:pt x="563097" y="4605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74136" y="2475399"/>
        <a:ext cx="36372" cy="36372"/>
      </dsp:txXfrm>
    </dsp:sp>
    <dsp:sp modelId="{25CF5DCC-0AE9-4D09-ABC1-8BE4D97FDFCB}">
      <dsp:nvSpPr>
        <dsp:cNvPr id="0" name=""/>
        <dsp:cNvSpPr/>
      </dsp:nvSpPr>
      <dsp:spPr>
        <a:xfrm>
          <a:off x="1710773" y="1366475"/>
          <a:ext cx="589113" cy="896840"/>
        </a:xfrm>
        <a:custGeom>
          <a:avLst/>
          <a:gdLst/>
          <a:ahLst/>
          <a:cxnLst/>
          <a:rect l="0" t="0" r="0" b="0"/>
          <a:pathLst>
            <a:path>
              <a:moveTo>
                <a:pt x="0" y="896840"/>
              </a:moveTo>
              <a:lnTo>
                <a:pt x="294556" y="896840"/>
              </a:lnTo>
              <a:lnTo>
                <a:pt x="294556" y="0"/>
              </a:lnTo>
              <a:lnTo>
                <a:pt x="58911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78504" y="1788070"/>
        <a:ext cx="53651" cy="53651"/>
      </dsp:txXfrm>
    </dsp:sp>
    <dsp:sp modelId="{D1C52863-34A6-4E04-9740-6E0567681A8F}">
      <dsp:nvSpPr>
        <dsp:cNvPr id="0" name=""/>
        <dsp:cNvSpPr/>
      </dsp:nvSpPr>
      <dsp:spPr>
        <a:xfrm rot="16200000">
          <a:off x="-1115551" y="1473974"/>
          <a:ext cx="4073967" cy="15786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1115551" y="1473974"/>
        <a:ext cx="4073967" cy="1578683"/>
      </dsp:txXfrm>
    </dsp:sp>
    <dsp:sp modelId="{AD67EDBF-32B4-495C-A262-4812FBE80932}">
      <dsp:nvSpPr>
        <dsp:cNvPr id="0" name=""/>
        <dsp:cNvSpPr/>
      </dsp:nvSpPr>
      <dsp:spPr>
        <a:xfrm>
          <a:off x="2299886" y="378808"/>
          <a:ext cx="5343518" cy="19753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</a:t>
          </a:r>
          <a:r>
            <a:rPr lang="sr-Latn-RS" sz="1400" kern="1200" dirty="0" smtClean="0"/>
            <a:t>22</a:t>
          </a:r>
          <a:r>
            <a:rPr lang="sr-Cyrl-RS" sz="1400" kern="1200" dirty="0" smtClean="0"/>
            <a:t>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99886" y="378808"/>
        <a:ext cx="5343518" cy="1975332"/>
      </dsp:txXfrm>
    </dsp:sp>
    <dsp:sp modelId="{573F9BF2-AC82-43FC-A361-118085DB3D65}">
      <dsp:nvSpPr>
        <dsp:cNvPr id="0" name=""/>
        <dsp:cNvSpPr/>
      </dsp:nvSpPr>
      <dsp:spPr>
        <a:xfrm>
          <a:off x="2273871" y="2517190"/>
          <a:ext cx="5311196" cy="4133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73871" y="2517190"/>
        <a:ext cx="5311196" cy="413327"/>
      </dsp:txXfrm>
    </dsp:sp>
    <dsp:sp modelId="{B2DE3A8A-BA09-499F-9C72-0630724E4538}">
      <dsp:nvSpPr>
        <dsp:cNvPr id="0" name=""/>
        <dsp:cNvSpPr/>
      </dsp:nvSpPr>
      <dsp:spPr>
        <a:xfrm>
          <a:off x="2273871" y="3145113"/>
          <a:ext cx="5312153" cy="4125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73871" y="3145113"/>
        <a:ext cx="5312153" cy="412503"/>
      </dsp:txXfrm>
    </dsp:sp>
    <dsp:sp modelId="{94F14A6F-3CD0-4A17-88D3-6F4D0EB2D4E6}">
      <dsp:nvSpPr>
        <dsp:cNvPr id="0" name=""/>
        <dsp:cNvSpPr/>
      </dsp:nvSpPr>
      <dsp:spPr>
        <a:xfrm>
          <a:off x="2273871" y="3772212"/>
          <a:ext cx="5338816" cy="4271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73871" y="3772212"/>
        <a:ext cx="5338816" cy="4271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0" y="34488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буџета општине </a:t>
          </a:r>
          <a:r>
            <a:rPr lang="sr-Cyrl-RS" sz="1000" kern="1200" dirty="0" smtClean="0">
              <a:solidFill>
                <a:schemeClr val="bg1"/>
              </a:solidFill>
            </a:rPr>
            <a:t>(539.050.000)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163818" y="508703"/>
        <a:ext cx="790984" cy="790984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300941" y="800076"/>
        <a:ext cx="476803" cy="152597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Пренета средства из ранијих година </a:t>
          </a:r>
          <a:r>
            <a:rPr lang="sr-Cyrl-RS" sz="1000" kern="1200" dirty="0" smtClean="0">
              <a:solidFill>
                <a:schemeClr val="bg1"/>
              </a:solidFill>
            </a:rPr>
            <a:t>(60.000.000) 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2118393" y="480883"/>
        <a:ext cx="790984" cy="790984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250025" y="800076"/>
        <a:ext cx="476803" cy="152597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900" kern="1200" dirty="0" smtClean="0">
              <a:solidFill>
                <a:schemeClr val="bg1"/>
              </a:solidFill>
            </a:rPr>
            <a:t>(600.000.000)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788838" y="595982"/>
        <a:ext cx="1030984" cy="66931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018800" y="696690"/>
        <a:ext cx="476803" cy="381493"/>
      </dsp:txXfrm>
    </dsp:sp>
    <dsp:sp modelId="{A6BD896E-4D4C-4AE1-9C22-3ED8631C5A0A}">
      <dsp:nvSpPr>
        <dsp:cNvPr id="0" name=""/>
        <dsp:cNvSpPr/>
      </dsp:nvSpPr>
      <dsp:spPr>
        <a:xfrm>
          <a:off x="3744416" y="344885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chemeClr val="bg1"/>
              </a:solidFill>
            </a:rPr>
            <a:t>(950.000</a:t>
          </a:r>
          <a:r>
            <a:rPr lang="sr-Cyrl-RS" sz="1000" kern="1200" dirty="0" smtClean="0">
              <a:solidFill>
                <a:srgbClr val="FF0000"/>
              </a:solidFill>
            </a:rPr>
            <a:t>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901870" y="502930"/>
        <a:ext cx="760253" cy="763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12285" y="1197829"/>
          <a:ext cx="2762919" cy="276291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200" kern="1200" dirty="0"/>
            <a:t>Укупни буџетски приходи и примања  </a:t>
          </a:r>
          <a:r>
            <a:rPr lang="sr-Cyrl-RS" sz="2200" kern="1200" dirty="0" smtClean="0">
              <a:solidFill>
                <a:schemeClr val="tx1"/>
              </a:solidFill>
            </a:rPr>
            <a:t>600.000.000 </a:t>
          </a:r>
          <a:r>
            <a:rPr lang="sr-Cyrl-RS" sz="2200" kern="1200" dirty="0"/>
            <a:t>динара</a:t>
          </a:r>
          <a:endParaRPr lang="en-US" sz="2200" kern="1200" dirty="0"/>
        </a:p>
      </dsp:txBody>
      <dsp:txXfrm>
        <a:off x="2316905" y="1602449"/>
        <a:ext cx="1953679" cy="1953679"/>
      </dsp:txXfrm>
    </dsp:sp>
    <dsp:sp modelId="{63432802-399F-407F-AC10-7219543A0326}">
      <dsp:nvSpPr>
        <dsp:cNvPr id="0" name=""/>
        <dsp:cNvSpPr/>
      </dsp:nvSpPr>
      <dsp:spPr>
        <a:xfrm>
          <a:off x="2640257" y="85242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1"/>
                <a:satOff val="217"/>
                <a:lumOff val="1010"/>
                <a:alphaOff val="6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1"/>
                <a:satOff val="217"/>
                <a:lumOff val="1010"/>
                <a:alphaOff val="6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1"/>
                <a:satOff val="217"/>
                <a:lumOff val="1010"/>
                <a:alphaOff val="6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Приходи од  </a:t>
          </a:r>
          <a:r>
            <a:rPr lang="sr-Cyrl-RS" sz="1100" kern="1200" dirty="0">
              <a:solidFill>
                <a:schemeClr val="tx1"/>
              </a:solidFill>
            </a:rPr>
            <a:t>пореза  </a:t>
          </a:r>
          <a:r>
            <a:rPr lang="sr-Cyrl-RS" sz="1100" kern="1200" dirty="0" smtClean="0">
              <a:solidFill>
                <a:schemeClr val="tx1"/>
              </a:solidFill>
            </a:rPr>
            <a:t>267.900.000     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2842567" y="287552"/>
        <a:ext cx="976839" cy="976839"/>
      </dsp:txXfrm>
    </dsp:sp>
    <dsp:sp modelId="{449BFEB2-6844-4A2C-8DC2-780280CBA079}">
      <dsp:nvSpPr>
        <dsp:cNvPr id="0" name=""/>
        <dsp:cNvSpPr/>
      </dsp:nvSpPr>
      <dsp:spPr>
        <a:xfrm>
          <a:off x="4349672" y="1327205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3"/>
                <a:satOff val="434"/>
                <a:lumOff val="2020"/>
                <a:alphaOff val="12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3"/>
                <a:satOff val="434"/>
                <a:lumOff val="2020"/>
                <a:alphaOff val="12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3"/>
                <a:satOff val="434"/>
                <a:lumOff val="2020"/>
                <a:alphaOff val="12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/>
            <a:t>Донације и трансфери </a:t>
          </a:r>
          <a:r>
            <a:rPr lang="sr-Cyrl-RS" sz="1100" kern="1200" dirty="0" smtClean="0">
              <a:solidFill>
                <a:schemeClr val="tx1"/>
              </a:solidFill>
            </a:rPr>
            <a:t>153.435.000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/>
            <a:t>динара</a:t>
          </a:r>
          <a:endParaRPr lang="en-US" sz="1100" kern="1200" dirty="0"/>
        </a:p>
      </dsp:txBody>
      <dsp:txXfrm>
        <a:off x="4551982" y="1529515"/>
        <a:ext cx="976839" cy="976839"/>
      </dsp:txXfrm>
    </dsp:sp>
    <dsp:sp modelId="{9DDE88A7-5745-4E4F-A7A8-F71A4DA0D5F2}">
      <dsp:nvSpPr>
        <dsp:cNvPr id="0" name=""/>
        <dsp:cNvSpPr/>
      </dsp:nvSpPr>
      <dsp:spPr>
        <a:xfrm>
          <a:off x="3717569" y="3326446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4"/>
                <a:satOff val="652"/>
                <a:lumOff val="3030"/>
                <a:alphaOff val="18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4"/>
                <a:satOff val="652"/>
                <a:lumOff val="3030"/>
                <a:alphaOff val="18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4"/>
                <a:satOff val="652"/>
                <a:lumOff val="3030"/>
                <a:alphaOff val="18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Други приходи  </a:t>
          </a:r>
          <a:r>
            <a:rPr lang="sr-Cyrl-RS" sz="1100" kern="1200" dirty="0" smtClean="0">
              <a:solidFill>
                <a:schemeClr val="tx1"/>
              </a:solidFill>
            </a:rPr>
            <a:t>118.515.000 </a:t>
          </a:r>
          <a:r>
            <a:rPr lang="sr-Cyrl-RS" sz="1100" kern="1200" dirty="0" smtClean="0"/>
            <a:t>динара</a:t>
          </a:r>
          <a:endParaRPr lang="en-US" sz="1100" kern="1200" dirty="0"/>
        </a:p>
      </dsp:txBody>
      <dsp:txXfrm>
        <a:off x="3919879" y="3528756"/>
        <a:ext cx="976839" cy="976839"/>
      </dsp:txXfrm>
    </dsp:sp>
    <dsp:sp modelId="{5971F1FD-C5F5-4FA2-91BB-65857D60D35C}">
      <dsp:nvSpPr>
        <dsp:cNvPr id="0" name=""/>
        <dsp:cNvSpPr/>
      </dsp:nvSpPr>
      <dsp:spPr>
        <a:xfrm>
          <a:off x="1583780" y="3336743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5"/>
                <a:satOff val="869"/>
                <a:lumOff val="4040"/>
                <a:alphaOff val="24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5"/>
                <a:satOff val="869"/>
                <a:lumOff val="4040"/>
                <a:alphaOff val="24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5"/>
                <a:satOff val="869"/>
                <a:lumOff val="4040"/>
                <a:alphaOff val="24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/>
            <a:t>Примања од продаје нефинансијске имовине  150</a:t>
          </a:r>
          <a:r>
            <a:rPr lang="sr-Cyrl-RS" sz="1100" kern="1200" dirty="0" smtClean="0">
              <a:solidFill>
                <a:schemeClr val="tx1"/>
              </a:solidFill>
            </a:rPr>
            <a:t>.000 динара</a:t>
          </a:r>
          <a:endParaRPr lang="en-US" sz="1100" kern="1200" dirty="0"/>
        </a:p>
      </dsp:txBody>
      <dsp:txXfrm>
        <a:off x="1786090" y="3539053"/>
        <a:ext cx="976839" cy="976839"/>
      </dsp:txXfrm>
    </dsp:sp>
    <dsp:sp modelId="{FC69A2CE-A671-47B5-8CD8-544465E52E9C}">
      <dsp:nvSpPr>
        <dsp:cNvPr id="0" name=""/>
        <dsp:cNvSpPr/>
      </dsp:nvSpPr>
      <dsp:spPr>
        <a:xfrm>
          <a:off x="930841" y="1327205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60.000.000 динара</a:t>
          </a:r>
          <a:endParaRPr lang="en-US" sz="1000" kern="1200" dirty="0"/>
        </a:p>
      </dsp:txBody>
      <dsp:txXfrm>
        <a:off x="1133151" y="1529515"/>
        <a:ext cx="976839" cy="9768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399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399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43006" y="448465"/>
          <a:ext cx="3704076" cy="3704076"/>
        </a:xfrm>
        <a:prstGeom prst="blockArc">
          <a:avLst>
            <a:gd name="adj1" fmla="val 13427674"/>
            <a:gd name="adj2" fmla="val 15822782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483779" y="404514"/>
          <a:ext cx="3704076" cy="3704076"/>
        </a:xfrm>
        <a:prstGeom prst="blockArc">
          <a:avLst>
            <a:gd name="adj1" fmla="val 11105566"/>
            <a:gd name="adj2" fmla="val 13314444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450115" y="626395"/>
          <a:ext cx="3704076" cy="3704076"/>
        </a:xfrm>
        <a:prstGeom prst="blockArc">
          <a:avLst>
            <a:gd name="adj1" fmla="val 9532288"/>
            <a:gd name="adj2" fmla="val 11529679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521067" y="706677"/>
          <a:ext cx="3704076" cy="3704076"/>
        </a:xfrm>
        <a:prstGeom prst="blockArc">
          <a:avLst>
            <a:gd name="adj1" fmla="val 2266334"/>
            <a:gd name="adj2" fmla="val 978990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347610" y="976472"/>
          <a:ext cx="3704076" cy="3704076"/>
        </a:xfrm>
        <a:prstGeom prst="blockArc">
          <a:avLst>
            <a:gd name="adj1" fmla="val 21361850"/>
            <a:gd name="adj2" fmla="val 1764554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464674" y="196779"/>
          <a:ext cx="3704076" cy="3704076"/>
        </a:xfrm>
        <a:prstGeom prst="blockArc">
          <a:avLst>
            <a:gd name="adj1" fmla="val 20811879"/>
            <a:gd name="adj2" fmla="val 1262793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630736" y="638848"/>
          <a:ext cx="3704076" cy="3704076"/>
        </a:xfrm>
        <a:prstGeom prst="blockArc">
          <a:avLst>
            <a:gd name="adj1" fmla="val 17595576"/>
            <a:gd name="adj2" fmla="val 19917494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306535" y="458327"/>
          <a:ext cx="3704076" cy="3704076"/>
        </a:xfrm>
        <a:prstGeom prst="blockArc">
          <a:avLst>
            <a:gd name="adj1" fmla="val 16081258"/>
            <a:gd name="adj2" fmla="val 1829761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466742" y="1468767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>
              <a:solidFill>
                <a:schemeClr val="bg1"/>
              </a:solidFill>
            </a:rPr>
            <a:t>Укупни расходи и издаци </a:t>
          </a:r>
          <a:r>
            <a:rPr lang="sr-Cyrl-RS" sz="1600" kern="1200" dirty="0" smtClean="0">
              <a:solidFill>
                <a:schemeClr val="bg1"/>
              </a:solidFill>
            </a:rPr>
            <a:t>600.000.000 динара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710141" y="1718196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>
              <a:solidFill>
                <a:schemeClr val="bg1"/>
              </a:solidFill>
            </a:rPr>
            <a:t>Коришћење роба и услуга </a:t>
          </a:r>
          <a:r>
            <a:rPr lang="sr-Cyrl-RS" sz="1100" kern="1200" dirty="0" smtClean="0">
              <a:solidFill>
                <a:schemeClr val="bg1"/>
              </a:solidFill>
            </a:rPr>
            <a:t>221.152.000 </a:t>
          </a:r>
          <a:r>
            <a:rPr lang="ru-RU" sz="1100" kern="1200" dirty="0" smtClean="0">
              <a:solidFill>
                <a:schemeClr val="bg1"/>
              </a:solidFill>
            </a:rPr>
            <a:t>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618856" y="24462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bg1"/>
              </a:solidFill>
            </a:rPr>
            <a:t>Дотације и трансфери </a:t>
          </a:r>
          <a:r>
            <a:rPr lang="sr-Cyrl-RS" sz="1100" kern="1200" dirty="0" smtClean="0">
              <a:solidFill>
                <a:schemeClr val="bg1"/>
              </a:solidFill>
            </a:rPr>
            <a:t>61.101.000 </a:t>
          </a:r>
          <a:r>
            <a:rPr lang="sr-Cyrl-RS" sz="1100" kern="1200" dirty="0">
              <a:solidFill>
                <a:schemeClr val="bg1"/>
              </a:solidFill>
            </a:rPr>
            <a:t>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789533" y="412736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554958" y="1108720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bg1"/>
              </a:solidFill>
            </a:rPr>
            <a:t>Расходи за запослене  103.362.000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711471" y="1262912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5482959" y="2188841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bg1"/>
              </a:solidFill>
            </a:rPr>
            <a:t>Социјална помоћ 30.200.000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638943" y="2339292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5266935" y="3196954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bg1"/>
              </a:solidFill>
            </a:rPr>
            <a:t>Субвенције </a:t>
          </a:r>
          <a:r>
            <a:rPr lang="sr-Cyrl-RS" sz="1100" kern="1200" dirty="0" smtClean="0">
              <a:solidFill>
                <a:schemeClr val="bg1"/>
              </a:solidFill>
            </a:rPr>
            <a:t>17.968.000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418767" y="3350833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098578" y="2620887"/>
          <a:ext cx="1011401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bg1"/>
              </a:solidFill>
            </a:rPr>
            <a:t>Остали расходи </a:t>
          </a:r>
          <a:r>
            <a:rPr lang="sr-Cyrl-RS" sz="1100" kern="1200" dirty="0" smtClean="0">
              <a:solidFill>
                <a:schemeClr val="bg1"/>
              </a:solidFill>
            </a:rPr>
            <a:t>29.247.000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246694" y="2771338"/>
        <a:ext cx="715169" cy="726442"/>
      </dsp:txXfrm>
    </dsp:sp>
    <dsp:sp modelId="{4F05B281-B6DB-45BB-A427-1BF92AADC139}">
      <dsp:nvSpPr>
        <dsp:cNvPr id="0" name=""/>
        <dsp:cNvSpPr/>
      </dsp:nvSpPr>
      <dsp:spPr>
        <a:xfrm>
          <a:off x="2026564" y="1540768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bg1"/>
              </a:solidFill>
            </a:rPr>
            <a:t>Средства резерве </a:t>
          </a:r>
          <a:r>
            <a:rPr lang="sr-Cyrl-RS" sz="1100" kern="1200" dirty="0" smtClean="0">
              <a:solidFill>
                <a:schemeClr val="bg1"/>
              </a:solidFill>
            </a:rPr>
            <a:t>10.500.000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171897" y="1703090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386606" y="460642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bg1"/>
              </a:solidFill>
            </a:rPr>
            <a:t>Капитални издаци </a:t>
          </a:r>
          <a:r>
            <a:rPr lang="sr-Cyrl-RS" sz="1100" kern="1200" dirty="0" smtClean="0">
              <a:solidFill>
                <a:schemeClr val="bg1"/>
              </a:solidFill>
            </a:rPr>
            <a:t>120.061000 </a:t>
          </a:r>
          <a:r>
            <a:rPr lang="sr-Cyrl-RS" sz="1100" kern="1200" dirty="0">
              <a:solidFill>
                <a:schemeClr val="bg1"/>
              </a:solidFill>
            </a:rPr>
            <a:t>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560743" y="630554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1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b="1" dirty="0"/>
              <a:t>ОПШТИНА</a:t>
            </a:r>
            <a:r>
              <a:rPr lang="en-US" b="1" dirty="0"/>
              <a:t> </a:t>
            </a:r>
            <a:r>
              <a:rPr lang="sr-Cyrl-RS" b="1" dirty="0"/>
              <a:t>НОВИ КНЕЖЕВАЦ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</a:t>
            </a:r>
            <a:r>
              <a:rPr lang="sr-Latn-R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32656"/>
            <a:ext cx="1354795" cy="17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2022.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64520783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sr-Latn-RS" sz="2900" b="1" dirty="0" smtClean="0"/>
              <a:t>2</a:t>
            </a:r>
            <a:r>
              <a:rPr lang="sr-Cyrl-RS" sz="2900" b="1" dirty="0" smtClean="0"/>
              <a:t>2.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045776"/>
              </p:ext>
            </p:extLst>
          </p:nvPr>
        </p:nvGraphicFramePr>
        <p:xfrm>
          <a:off x="1115616" y="1484784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D690970-CB48-4F14-9964-6D469EC66B8B}"/>
              </a:ext>
            </a:extLst>
          </p:cNvPr>
          <p:cNvGraphicFramePr>
            <a:graphicFrameLocks/>
          </p:cNvGraphicFramePr>
          <p:nvPr/>
        </p:nvGraphicFramePr>
        <p:xfrm>
          <a:off x="1481137" y="1484947"/>
          <a:ext cx="6181725" cy="388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978775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202</a:t>
            </a:r>
            <a:r>
              <a:rPr lang="sr-Latn-RS" dirty="0" smtClean="0"/>
              <a:t>2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0" y="1509713"/>
            <a:ext cx="8229600" cy="11303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</a:t>
            </a:r>
            <a:r>
              <a:rPr lang="sr-Latn-RS" dirty="0" smtClean="0"/>
              <a:t>2</a:t>
            </a:r>
            <a:r>
              <a:rPr lang="sr-Cyrl-RS" dirty="0" smtClean="0"/>
              <a:t>. </a:t>
            </a:r>
            <a:r>
              <a:rPr lang="sr-Cyrl-RS" dirty="0"/>
              <a:t>години </a:t>
            </a:r>
            <a:r>
              <a:rPr lang="sr-Cyrl-RS" b="1" dirty="0" smtClean="0"/>
              <a:t>смањили</a:t>
            </a:r>
            <a:r>
              <a:rPr lang="sr-Latn-RS" b="1" dirty="0" smtClean="0"/>
              <a:t> </a:t>
            </a:r>
            <a:r>
              <a:rPr lang="sr-Cyrl-RS" dirty="0" smtClean="0"/>
              <a:t>су </a:t>
            </a:r>
            <a:r>
              <a:rPr lang="sr-Cyrl-RS" dirty="0"/>
              <a:t>се </a:t>
            </a:r>
            <a:r>
              <a:rPr lang="sr-Cyrl-RS" dirty="0" smtClean="0"/>
              <a:t>у </a:t>
            </a:r>
            <a:r>
              <a:rPr lang="sr-Cyrl-RS" dirty="0"/>
              <a:t>односу на </a:t>
            </a:r>
            <a:r>
              <a:rPr lang="sr-Cyrl-RS" dirty="0" smtClean="0"/>
              <a:t>буџет </a:t>
            </a:r>
            <a:r>
              <a:rPr lang="sr-Cyrl-RS" dirty="0"/>
              <a:t>за </a:t>
            </a:r>
            <a:r>
              <a:rPr lang="sr-Cyrl-RS" dirty="0" smtClean="0"/>
              <a:t>202</a:t>
            </a:r>
            <a:r>
              <a:rPr lang="sr-Latn-R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sr-Latn-RS" b="1" dirty="0" smtClean="0"/>
              <a:t>51.389.381</a:t>
            </a:r>
            <a:r>
              <a:rPr lang="sr-Cyrl-RS" b="1" dirty="0" smtClean="0"/>
              <a:t>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Latn-RS" b="1" dirty="0" smtClean="0"/>
              <a:t>8</a:t>
            </a:r>
            <a:r>
              <a:rPr lang="sr-Cyrl-RS" b="1" dirty="0" smtClean="0">
                <a:solidFill>
                  <a:srgbClr val="FF0000"/>
                </a:solidFill>
              </a:rPr>
              <a:t> </a:t>
            </a:r>
            <a:r>
              <a:rPr lang="sr-Cyrl-RS" b="1" dirty="0"/>
              <a:t>%</a:t>
            </a:r>
            <a:r>
              <a:rPr lang="sr-Cyrl-RS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4" y="2708920"/>
            <a:ext cx="7467941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</a:rPr>
              <a:t>Донације </a:t>
            </a:r>
            <a:r>
              <a:rPr lang="sr-Cyrl-RS" sz="2000" b="1" dirty="0">
                <a:solidFill>
                  <a:srgbClr val="FF0000"/>
                </a:solidFill>
              </a:rPr>
              <a:t>и трансфери</a:t>
            </a:r>
            <a:r>
              <a:rPr lang="sr-Latn-RS" sz="2000" b="1" dirty="0">
                <a:solidFill>
                  <a:srgbClr val="FF0000"/>
                </a:solidFill>
              </a:rPr>
              <a:t> </a:t>
            </a:r>
            <a:r>
              <a:rPr lang="sr-Cyrl-RS" sz="2000" dirty="0"/>
              <a:t>смањени су за </a:t>
            </a:r>
            <a:r>
              <a:rPr lang="sr-Latn-RS" sz="2000" b="1" dirty="0" smtClean="0">
                <a:solidFill>
                  <a:srgbClr val="FF0000"/>
                </a:solidFill>
              </a:rPr>
              <a:t>77.068.403</a:t>
            </a:r>
            <a:r>
              <a:rPr lang="sr-Cyrl-RS" sz="2000" dirty="0" smtClean="0"/>
              <a:t> динара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</a:rPr>
              <a:t>Непорески </a:t>
            </a:r>
            <a:r>
              <a:rPr lang="sr-Cyrl-RS" sz="2000" b="1" dirty="0">
                <a:solidFill>
                  <a:srgbClr val="FF0000"/>
                </a:solidFill>
              </a:rPr>
              <a:t>приходи </a:t>
            </a:r>
            <a:r>
              <a:rPr lang="sr-Cyrl-RS" sz="2000" dirty="0" smtClean="0"/>
              <a:t>смањени су </a:t>
            </a:r>
            <a:r>
              <a:rPr lang="sr-Cyrl-RS" sz="2000" dirty="0"/>
              <a:t>за </a:t>
            </a:r>
            <a:r>
              <a:rPr lang="sr-Latn-RS" sz="2000" b="1" dirty="0" smtClean="0">
                <a:solidFill>
                  <a:srgbClr val="FF0000"/>
                </a:solidFill>
              </a:rPr>
              <a:t>23.699.240</a:t>
            </a:r>
            <a:r>
              <a:rPr lang="sr-Cyrl-RS" sz="2000" dirty="0" smtClean="0"/>
              <a:t> динара;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rgbClr val="FF0000"/>
                </a:solidFill>
              </a:rPr>
              <a:t>Примања од продаје нефинансијске имовине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dirty="0"/>
              <a:t>смањена су за </a:t>
            </a:r>
            <a:r>
              <a:rPr lang="sr-Latn-RS" sz="2000" b="1" dirty="0" smtClean="0">
                <a:solidFill>
                  <a:srgbClr val="FF0000"/>
                </a:solidFill>
              </a:rPr>
              <a:t>684.000</a:t>
            </a:r>
            <a:r>
              <a:rPr lang="sr-Cyrl-RS" sz="2000" dirty="0" smtClean="0"/>
              <a:t> </a:t>
            </a:r>
            <a:r>
              <a:rPr lang="sr-Cyrl-RS" sz="2000" dirty="0"/>
              <a:t>динара</a:t>
            </a:r>
            <a:r>
              <a:rPr lang="sr-Cyrl-RS" sz="2000" dirty="0" smtClean="0"/>
              <a:t>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rgbClr val="FF0000"/>
                </a:solidFill>
              </a:rPr>
              <a:t>Средства из додатних прихода буџетских корисника </a:t>
            </a:r>
            <a:r>
              <a:rPr lang="sr-Cyrl-RS" sz="2000" dirty="0"/>
              <a:t>повећана су за </a:t>
            </a:r>
            <a:r>
              <a:rPr lang="sr-Cyrl-RS" sz="2000" b="1" dirty="0">
                <a:solidFill>
                  <a:srgbClr val="FF0000"/>
                </a:solidFill>
              </a:rPr>
              <a:t>1.583.738</a:t>
            </a:r>
            <a:r>
              <a:rPr lang="sr-Cyrl-RS" sz="2400" dirty="0"/>
              <a:t> </a:t>
            </a:r>
            <a:r>
              <a:rPr lang="sr-Cyrl-RS" sz="2000" dirty="0" smtClean="0"/>
              <a:t>динара;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Порески приходи </a:t>
            </a:r>
            <a:r>
              <a:rPr lang="sr-Cyrl-RS" sz="2000" dirty="0"/>
              <a:t>повећани су за </a:t>
            </a:r>
            <a:r>
              <a:rPr lang="sr-Cyrl-RS" sz="17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12.900</a:t>
            </a:r>
            <a:r>
              <a:rPr lang="sr-Latn-RS" sz="17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.000</a:t>
            </a:r>
            <a:r>
              <a:rPr lang="sr-Cyrl-RS" sz="17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000" dirty="0"/>
              <a:t>динара</a:t>
            </a:r>
            <a:r>
              <a:rPr lang="sr-Cyrl-RS" sz="2400" dirty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Пренета средства из претходне године</a:t>
            </a:r>
            <a:r>
              <a:rPr lang="sr-Cyrl-RS" sz="2000" b="1" dirty="0" smtClean="0">
                <a:solidFill>
                  <a:srgbClr val="FF0000"/>
                </a:solidFill>
              </a:rPr>
              <a:t> </a:t>
            </a:r>
            <a:r>
              <a:rPr lang="sr-Cyrl-RS" sz="2000" dirty="0" smtClean="0"/>
              <a:t>повећана су за </a:t>
            </a:r>
            <a:r>
              <a:rPr lang="sr-Latn-RS" sz="1700" b="1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38.746.000</a:t>
            </a:r>
            <a:r>
              <a:rPr lang="sr-Cyrl-RS" sz="2000" b="1" dirty="0" smtClean="0">
                <a:solidFill>
                  <a:srgbClr val="FF0000"/>
                </a:solidFill>
              </a:rPr>
              <a:t> </a:t>
            </a:r>
            <a:r>
              <a:rPr lang="sr-Cyrl-RS" sz="2000" dirty="0" smtClean="0"/>
              <a:t>динара.</a:t>
            </a:r>
          </a:p>
          <a:p>
            <a:pPr marL="0" lvl="0" indent="0"/>
            <a:endParaRPr lang="sr-Cyrl-RS" sz="20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 algn="just"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965450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2022.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600</a:t>
            </a:r>
            <a:r>
              <a:rPr lang="sr-Latn-RS" b="1" dirty="0" smtClean="0"/>
              <a:t> </a:t>
            </a:r>
            <a:r>
              <a:rPr lang="sr-Cyrl-RS" b="1" dirty="0" smtClean="0"/>
              <a:t>милиона </a:t>
            </a:r>
            <a:r>
              <a:rPr lang="sr-Cyrl-RS" b="1" dirty="0"/>
              <a:t>динара</a:t>
            </a:r>
            <a:endParaRPr lang="sr-Latn-R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2022.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7749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347864" y="4994027"/>
            <a:ext cx="1152128" cy="1027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sr-Cyrl-RS" sz="1100" dirty="0" smtClean="0"/>
              <a:t>Отплата главнице </a:t>
            </a:r>
            <a:r>
              <a:rPr lang="sr-Cyrl-RS" sz="1050" dirty="0" smtClean="0"/>
              <a:t>6.338.000</a:t>
            </a:r>
            <a:r>
              <a:rPr lang="sr-Cyrl-RS" sz="1100" dirty="0" smtClean="0"/>
              <a:t> динара</a:t>
            </a:r>
          </a:p>
          <a:p>
            <a:pPr algn="just"/>
            <a:endParaRPr lang="sr-Latn-RS" sz="1100" dirty="0"/>
          </a:p>
        </p:txBody>
      </p:sp>
      <p:sp>
        <p:nvSpPr>
          <p:cNvPr id="9" name="Oval 8"/>
          <p:cNvSpPr/>
          <p:nvPr/>
        </p:nvSpPr>
        <p:spPr>
          <a:xfrm>
            <a:off x="4644008" y="5205164"/>
            <a:ext cx="1080120" cy="10252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sr-Cyrl-RS" sz="1100" dirty="0" smtClean="0"/>
              <a:t>Отплата камата </a:t>
            </a:r>
            <a:r>
              <a:rPr lang="sr-Cyrl-RS" sz="1050" dirty="0" smtClean="0"/>
              <a:t>71.000</a:t>
            </a:r>
            <a:r>
              <a:rPr lang="sr-Cyrl-RS" sz="1100" dirty="0" smtClean="0"/>
              <a:t> динара</a:t>
            </a:r>
          </a:p>
          <a:p>
            <a:pPr algn="just"/>
            <a:endParaRPr lang="sr-Latn-RS" sz="1100" dirty="0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2022.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848472"/>
              </p:ext>
            </p:extLst>
          </p:nvPr>
        </p:nvGraphicFramePr>
        <p:xfrm>
          <a:off x="1475656" y="1484784"/>
          <a:ext cx="6181725" cy="388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1481137" y="1484947"/>
          <a:ext cx="6181725" cy="388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2021.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680534"/>
          </a:xfrm>
        </p:spPr>
        <p:txBody>
          <a:bodyPr>
            <a:normAutofit lnSpcReduction="10000"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2022. </a:t>
            </a:r>
            <a:r>
              <a:rPr lang="sr-Cyrl-RS" sz="2000" dirty="0"/>
              <a:t>години </a:t>
            </a:r>
            <a:r>
              <a:rPr lang="sr-Cyrl-RS" sz="2000" b="1" dirty="0" smtClean="0"/>
              <a:t>смањили</a:t>
            </a:r>
            <a:r>
              <a:rPr lang="sr-Latn-RS" sz="2000" b="1" dirty="0" smtClean="0"/>
              <a:t> </a:t>
            </a:r>
            <a:r>
              <a:rPr lang="sr-Cyrl-RS" sz="2000" dirty="0" smtClean="0"/>
              <a:t>су </a:t>
            </a:r>
            <a:r>
              <a:rPr lang="sr-Cyrl-RS" sz="2000" dirty="0"/>
              <a:t>се  у односу на </a:t>
            </a:r>
            <a:r>
              <a:rPr lang="sr-Cyrl-RS" sz="2000" dirty="0" smtClean="0"/>
              <a:t>важећи буџет </a:t>
            </a:r>
            <a:r>
              <a:rPr lang="sr-Cyrl-RS" sz="2000" dirty="0"/>
              <a:t>за </a:t>
            </a:r>
            <a:r>
              <a:rPr lang="sr-Cyrl-RS" sz="2000" dirty="0" smtClean="0"/>
              <a:t>2021. годину, </a:t>
            </a:r>
            <a:r>
              <a:rPr lang="sr-Cyrl-RS" sz="2000" dirty="0"/>
              <a:t>за </a:t>
            </a:r>
            <a:r>
              <a:rPr lang="sr-Cyrl-RS" sz="2000" b="1" dirty="0" smtClean="0"/>
              <a:t>51.389.381</a:t>
            </a:r>
            <a:r>
              <a:rPr lang="sr-Cyrl-RS" sz="2000" dirty="0" smtClean="0"/>
              <a:t> </a:t>
            </a:r>
            <a:r>
              <a:rPr lang="sr-Cyrl-RS" sz="2000" dirty="0"/>
              <a:t>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b="1" dirty="0" smtClean="0"/>
              <a:t>8</a:t>
            </a:r>
            <a:r>
              <a:rPr lang="sr-Cyrl-RS" sz="2000" b="1" dirty="0" smtClean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%</a:t>
            </a:r>
            <a:r>
              <a:rPr lang="sr-Cyrl-RS" sz="2000" dirty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07704" y="1988840"/>
            <a:ext cx="6851650" cy="1656184"/>
          </a:xfrm>
        </p:spPr>
        <p:txBody>
          <a:bodyPr rtlCol="0">
            <a:normAutofit fontScale="85000" lnSpcReduction="10000"/>
          </a:bodyPr>
          <a:lstStyle/>
          <a:p>
            <a:pPr lvl="0"/>
            <a:r>
              <a:rPr lang="sr-Cyrl-RS" alt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sz="1800" dirty="0" smtClean="0">
                <a:latin typeface="Arial" pitchFamily="34" charset="0"/>
                <a:cs typeface="Arial" pitchFamily="34" charset="0"/>
              </a:rPr>
              <a:t>смањени су </a:t>
            </a:r>
            <a:r>
              <a:rPr lang="sr-Cyrl-RS" sz="1800" dirty="0">
                <a:latin typeface="Arial" pitchFamily="34" charset="0"/>
                <a:cs typeface="Arial" pitchFamily="34" charset="0"/>
              </a:rPr>
              <a:t>за</a:t>
            </a:r>
            <a:r>
              <a:rPr lang="sr-Cyrl-RS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1.860.000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динара</a:t>
            </a:r>
            <a:r>
              <a:rPr lang="sr-Cyrl-RS" sz="1800" b="1" dirty="0" smtClean="0">
                <a:solidFill>
                  <a:schemeClr val="hlink"/>
                </a:solidFill>
                <a:latin typeface="Arial" pitchFamily="34" charset="0"/>
                <a:ea typeface="SimSun" panose="02010600030101010101" pitchFamily="2" charset="-122"/>
                <a:cs typeface="Arial" pitchFamily="34" charset="0"/>
              </a:rPr>
              <a:t>;</a:t>
            </a:r>
          </a:p>
          <a:p>
            <a:pPr lvl="0"/>
            <a:r>
              <a:rPr lang="sr-Cyrl-R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Отплата камата </a:t>
            </a:r>
            <a:r>
              <a:rPr lang="sr-Cyrl-RS" sz="1800" dirty="0" smtClean="0">
                <a:latin typeface="Arial" pitchFamily="34" charset="0"/>
                <a:cs typeface="Arial" pitchFamily="34" charset="0"/>
              </a:rPr>
              <a:t>смањен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Cyrl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sr-Cyrl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1800" dirty="0">
                <a:latin typeface="Arial" pitchFamily="34" charset="0"/>
                <a:cs typeface="Arial" pitchFamily="34" charset="0"/>
              </a:rPr>
              <a:t>за</a:t>
            </a:r>
            <a:r>
              <a:rPr lang="sr-Cyrl-RS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199.000 динара;</a:t>
            </a:r>
            <a:endParaRPr lang="en-US" sz="1800" b="1" dirty="0">
              <a:solidFill>
                <a:schemeClr val="hlink"/>
              </a:solidFill>
              <a:latin typeface="Arial" pitchFamily="34" charset="0"/>
              <a:ea typeface="SimSun" panose="02010600030101010101" pitchFamily="2" charset="-122"/>
              <a:cs typeface="Arial" pitchFamily="34" charset="0"/>
            </a:endParaRPr>
          </a:p>
          <a:p>
            <a:pPr>
              <a:defRPr/>
            </a:pPr>
            <a:r>
              <a:rPr lang="sr-Cyrl-R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800" dirty="0" smtClean="0">
                <a:latin typeface="Arial" pitchFamily="34" charset="0"/>
                <a:cs typeface="Arial" pitchFamily="34" charset="0"/>
              </a:rPr>
              <a:t>смањени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су за </a:t>
            </a:r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1.193.000 динара;</a:t>
            </a:r>
          </a:p>
          <a:p>
            <a:pPr>
              <a:defRPr/>
            </a:pPr>
            <a:r>
              <a:rPr lang="sr-Cyrl-RS" alt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</a:t>
            </a:r>
            <a:r>
              <a:rPr lang="sr-Cyrl-R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800" dirty="0">
                <a:latin typeface="Arial" pitchFamily="34" charset="0"/>
                <a:cs typeface="Arial" pitchFamily="34" charset="0"/>
              </a:rPr>
              <a:t>смањен</a:t>
            </a:r>
            <a:r>
              <a:rPr lang="sr-Latn-RS" sz="1800" dirty="0">
                <a:latin typeface="Arial" pitchFamily="34" charset="0"/>
                <a:cs typeface="Arial" pitchFamily="34" charset="0"/>
              </a:rPr>
              <a:t>a</a:t>
            </a:r>
            <a:r>
              <a:rPr lang="sr-Cyrl-R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sz="1800" dirty="0" smtClean="0">
                <a:latin typeface="Arial" pitchFamily="34" charset="0"/>
                <a:cs typeface="Arial" pitchFamily="34" charset="0"/>
              </a:rPr>
              <a:t>су </a:t>
            </a:r>
            <a:r>
              <a:rPr lang="sr-Cyrl-RS" sz="1800" dirty="0">
                <a:latin typeface="Arial" pitchFamily="34" charset="0"/>
                <a:cs typeface="Arial" pitchFamily="34" charset="0"/>
              </a:rPr>
              <a:t>за</a:t>
            </a:r>
            <a:r>
              <a:rPr lang="sr-Cyrl-RS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400.000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динара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r-Cyrl-R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издаци </a:t>
            </a:r>
            <a:r>
              <a:rPr lang="sr-Cyrl-R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смањени </a:t>
            </a:r>
            <a:r>
              <a:rPr lang="sr-Cyrl-R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су за</a:t>
            </a:r>
            <a:r>
              <a:rPr lang="sr-Cyrl-RS" alt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74.013.117 динара.</a:t>
            </a:r>
          </a:p>
          <a:p>
            <a:pPr>
              <a:defRPr/>
            </a:pPr>
            <a:r>
              <a:rPr lang="sr-Cyrl-RS" alt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Отплата главнице </a:t>
            </a:r>
            <a:r>
              <a:rPr lang="sr-Latn-R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sr-Cyrl-R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смањена</a:t>
            </a:r>
            <a:r>
              <a:rPr lang="sr-Cyrl-R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2.162.000 </a:t>
            </a:r>
            <a:r>
              <a:rPr lang="sr-Cyrl-R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динара</a:t>
            </a:r>
          </a:p>
          <a:p>
            <a:pPr>
              <a:defRPr/>
            </a:pPr>
            <a:endParaRPr lang="sr-Cyrl-RS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sr-Latn-RS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50" y="3933056"/>
            <a:ext cx="685165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Коришћење </a:t>
            </a:r>
            <a:r>
              <a:rPr lang="sr-Cyrl-RS" sz="1700" b="1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услуга и роба </a:t>
            </a:r>
            <a:r>
              <a:rPr lang="sr-Cyrl-RS" sz="1700" dirty="0" smtClean="0">
                <a:latin typeface="Arial" pitchFamily="34" charset="0"/>
                <a:cs typeface="Arial" pitchFamily="34" charset="0"/>
              </a:rPr>
              <a:t>повећани су </a:t>
            </a:r>
            <a:r>
              <a:rPr lang="sr-Cyrl-RS" sz="1700" dirty="0">
                <a:latin typeface="Arial" pitchFamily="34" charset="0"/>
                <a:cs typeface="Arial" pitchFamily="34" charset="0"/>
              </a:rPr>
              <a:t>за </a:t>
            </a:r>
            <a:r>
              <a:rPr lang="sr-Cyrl-RS" sz="1700" dirty="0" smtClean="0">
                <a:latin typeface="Arial" pitchFamily="34" charset="0"/>
                <a:cs typeface="Arial" pitchFamily="34" charset="0"/>
              </a:rPr>
              <a:t>20.682.736 динара;</a:t>
            </a:r>
            <a:endParaRPr lang="sr-Cyrl-RS" sz="1700" b="1" dirty="0" smtClean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за запослене 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повећани  су за 1.699.000 динара;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Субвенције</a:t>
            </a:r>
            <a:r>
              <a:rPr lang="sr-Latn-RS" sz="1700" b="1" dirty="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повећан</a:t>
            </a:r>
            <a:r>
              <a:rPr lang="sr-Latn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за 4.186.000 динара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Дотације и трансфери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повећани  су за 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1.870.000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динара;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20000"/>
              </a:spcBef>
            </a:pPr>
            <a:endParaRPr lang="sr-Cyrl-RS" altLang="en-US" sz="1700" dirty="0"/>
          </a:p>
          <a:p>
            <a:pPr marL="0" indent="0" eaLnBrk="1" hangingPunct="1">
              <a:spcBef>
                <a:spcPct val="20000"/>
              </a:spcBef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2492896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3077" y="4747500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477" y="4899900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421879"/>
              </p:ext>
            </p:extLst>
          </p:nvPr>
        </p:nvGraphicFramePr>
        <p:xfrm>
          <a:off x="91846" y="980729"/>
          <a:ext cx="8960308" cy="554225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2021.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smtClean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49,554,000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19,990,000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15,172,000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88,650,000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70,763,000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51,501,000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42,439,000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20,023,000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153,458,000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16,650,000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r-Cyrl-R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Укупни расходи по програмима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82979"/>
            <a:ext cx="2339752" cy="175481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622451"/>
            <a:ext cx="3028950" cy="1514475"/>
          </a:xfrm>
          <a:prstGeom prst="rect">
            <a:avLst/>
          </a:prstGeom>
        </p:spPr>
      </p:pic>
      <p:pic>
        <p:nvPicPr>
          <p:cNvPr id="1024" name="Picture 10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725228"/>
            <a:ext cx="2308035" cy="1308919"/>
          </a:xfrm>
          <a:prstGeom prst="rect">
            <a:avLst/>
          </a:prstGeom>
        </p:spPr>
      </p:pic>
      <p:pic>
        <p:nvPicPr>
          <p:cNvPr id="1025" name="Picture 10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99" y="2671761"/>
            <a:ext cx="2522590" cy="1261295"/>
          </a:xfrm>
          <a:prstGeom prst="rect">
            <a:avLst/>
          </a:prstGeom>
        </p:spPr>
      </p:pic>
      <p:pic>
        <p:nvPicPr>
          <p:cNvPr id="1027" name="Picture 10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320757"/>
            <a:ext cx="1688214" cy="2260371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413620"/>
            <a:ext cx="3038872" cy="1519436"/>
          </a:xfrm>
          <a:prstGeom prst="rect">
            <a:avLst/>
          </a:prstGeom>
        </p:spPr>
      </p:pic>
      <p:pic>
        <p:nvPicPr>
          <p:cNvPr id="1029" name="Picture 102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58" y="4437112"/>
            <a:ext cx="2401072" cy="1800804"/>
          </a:xfrm>
          <a:prstGeom prst="rect">
            <a:avLst/>
          </a:prstGeom>
        </p:spPr>
      </p:pic>
      <p:pic>
        <p:nvPicPr>
          <p:cNvPr id="1030" name="Picture 102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188" y="4221088"/>
            <a:ext cx="2466975" cy="1847850"/>
          </a:xfrm>
          <a:prstGeom prst="rect">
            <a:avLst/>
          </a:prstGeom>
        </p:spPr>
      </p:pic>
      <p:pic>
        <p:nvPicPr>
          <p:cNvPr id="1031" name="Picture 103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869160"/>
            <a:ext cx="2762250" cy="16573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7606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1076325" y="1123950"/>
          <a:ext cx="6991350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767502"/>
              </p:ext>
            </p:extLst>
          </p:nvPr>
        </p:nvGraphicFramePr>
        <p:xfrm>
          <a:off x="827584" y="1772816"/>
          <a:ext cx="7488833" cy="325807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3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</a:t>
                      </a:r>
                      <a:r>
                        <a:rPr lang="sr-Latn-RS" sz="1200" dirty="0" smtClean="0"/>
                        <a:t>20</a:t>
                      </a:r>
                      <a:r>
                        <a:rPr lang="sr-Cyrl-RS" sz="1200" dirty="0" smtClean="0"/>
                        <a:t>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5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2,250,000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Општинско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веће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497,291,000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Општинско </a:t>
                      </a:r>
                      <a:r>
                        <a:rPr lang="en-US" sz="1500" dirty="0" err="1">
                          <a:effectLst/>
                        </a:rPr>
                        <a:t>јавно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правобранилаштво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sr-Cyrl-RS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редшколско образовање </a:t>
                      </a:r>
                      <a:endParaRPr lang="sr-Latn-RS" sz="1500" dirty="0" smtClean="0">
                        <a:effectLst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60,863,000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sr-Cyrl-RS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Култура</a:t>
                      </a:r>
                      <a:endParaRPr lang="sr-Latn-RS" sz="1500" dirty="0">
                        <a:effectLst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7,744,000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Месне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заједнице</a:t>
                      </a:r>
                      <a:endParaRPr lang="sr-Latn-RS" sz="1500" dirty="0" smtClean="0">
                        <a:effectLst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17,450,000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</a:rPr>
                        <a:t>У К У П Н О:</a:t>
                      </a:r>
                      <a:endParaRPr lang="en-US" sz="15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600,000,000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946023"/>
              </p:ext>
            </p:extLst>
          </p:nvPr>
        </p:nvGraphicFramePr>
        <p:xfrm>
          <a:off x="1115616" y="1340769"/>
          <a:ext cx="7344816" cy="4440903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3973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2022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2023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RS" sz="1500" dirty="0" smtClean="0">
                          <a:effectLst/>
                        </a:rPr>
                        <a:t>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100" b="0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Изградња, капитално одржавање и пројектно планирање путне инфраструктуре у општини Нови Кнежевац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Latn-RS" sz="1100" kern="12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65,350,000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Latn-RS" sz="1100" kern="12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25,000,000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Latn-RS" sz="1100" kern="12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25,000,000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4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100" b="0" dirty="0" smtClean="0">
                          <a:effectLst/>
                          <a:latin typeface="Tahoma"/>
                          <a:ea typeface="Times New Roman"/>
                        </a:rPr>
                        <a:t>Израда пројектно-инвестиционе документације за изградњу и капитално одржавање објеката  у надлежности општине Нови Кнежевац</a:t>
                      </a:r>
                      <a:endParaRPr lang="sr-Latn-RS" sz="1100" b="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sr-Latn-RS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Latn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6</a:t>
                      </a: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.000.000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10.000.000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10.000.000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Извођење радова на археолошком налазишту у Мајдану</a:t>
                      </a:r>
                      <a:endParaRPr lang="sr-Latn-RS" sz="1100" b="0" kern="1200" dirty="0" smtClean="0">
                        <a:solidFill>
                          <a:srgbClr val="000000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sr-Latn-RS" sz="1100" b="0" kern="1200" dirty="0">
                        <a:solidFill>
                          <a:srgbClr val="000000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17.387.000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18713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100" b="0" kern="12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ИПА пројекат: ,,</a:t>
                      </a:r>
                      <a:r>
                        <a:rPr lang="sr-Latn-RS" sz="1100" b="0" kern="12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CULTOUR''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Latn-RS" sz="1100" kern="12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11,210,000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Latn-RS" sz="1100" kern="12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1,000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977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Санација и реконструкција</a:t>
                      </a:r>
                      <a:r>
                        <a:rPr lang="sr-Cyrl-RS" sz="11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 зграде обданишта у Обилићеву</a:t>
                      </a:r>
                      <a:endParaRPr lang="sr-Latn-RS" sz="1100" b="0" kern="1200" dirty="0">
                        <a:solidFill>
                          <a:srgbClr val="000000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7736"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sr-Latn-C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Изградња спортске хале </a:t>
                      </a:r>
                      <a:endParaRPr lang="sr-Latn-RS" sz="1100" b="0" kern="1200" dirty="0" smtClean="0">
                        <a:solidFill>
                          <a:srgbClr val="000000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sr-Latn-RS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sr-Latn-C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Изградња пречистача отпадних вода насеља Нови Кнежевац</a:t>
                      </a:r>
                      <a:endParaRPr lang="sr-Latn-RS" sz="1100" b="0" kern="1200" dirty="0">
                        <a:solidFill>
                          <a:srgbClr val="000000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sr-Cyrl-R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Изградња</a:t>
                      </a:r>
                      <a:r>
                        <a:rPr lang="sr-Latn-C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 канализационе мреже у Новом Кнежевцу  </a:t>
                      </a:r>
                      <a:r>
                        <a:rPr lang="sr-Cyrl-R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(завршетак изградње)</a:t>
                      </a:r>
                      <a:endParaRPr lang="sr-Latn-RS" sz="1100" b="0" kern="1200" dirty="0">
                        <a:solidFill>
                          <a:srgbClr val="000000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7341">
                <a:tc>
                  <a:txBody>
                    <a:bodyPr/>
                    <a:lstStyle/>
                    <a:p>
                      <a:r>
                        <a:rPr lang="sr-Cyrl-R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Изградња атмосферске канализације</a:t>
                      </a:r>
                      <a:endParaRPr lang="sr-Latn-RS" sz="1100" b="0" kern="1200" dirty="0">
                        <a:solidFill>
                          <a:srgbClr val="000000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r-Cyrl-RS" sz="1100" kern="120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1.000</a:t>
                      </a:r>
                      <a:endParaRPr lang="sr-Latn-RS" sz="1100" kern="1200" dirty="0">
                        <a:solidFill>
                          <a:schemeClr val="tx1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95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Изградња, капитално одржавање и пројектно планирање </a:t>
                      </a:r>
                      <a:r>
                        <a:rPr lang="sr-Cyrl-R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водоводне</a:t>
                      </a:r>
                      <a:r>
                        <a:rPr lang="sr-Latn-CS" sz="1100" b="0" kern="120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 инфраструктуре у општини Нови Кнежевац</a:t>
                      </a:r>
                      <a:endParaRPr lang="sr-Latn-RS" sz="1100" b="0" kern="1200" dirty="0" smtClean="0">
                        <a:solidFill>
                          <a:srgbClr val="000000"/>
                        </a:solidFill>
                        <a:effectLst/>
                        <a:latin typeface="Tahom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Latn-RS" sz="1100" kern="12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1,500,000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Latn-RS" sz="1100" kern="12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1,000,000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sr-Latn-RS" sz="1100" kern="12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+mn-cs"/>
                        </a:rPr>
                        <a:t>1,000,000</a:t>
                      </a:r>
                    </a:p>
                  </a:txBody>
                  <a:tcPr marL="7620" marR="7620" marT="762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Уколико </a:t>
            </a:r>
            <a:r>
              <a:rPr lang="sr-Cyrl-RS" dirty="0"/>
              <a:t>сте заинтересовани да сагледате у целини Одлуку о буџету општине </a:t>
            </a:r>
            <a:r>
              <a:rPr lang="sr-Cyrl-RS" dirty="0" smtClean="0"/>
              <a:t>Нови Кнежевац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за </a:t>
            </a:r>
            <a:r>
              <a:rPr lang="sr-Cyrl-RS" dirty="0" smtClean="0"/>
              <a:t>20</a:t>
            </a:r>
            <a:r>
              <a:rPr lang="sr-Latn-RS" dirty="0" smtClean="0"/>
              <a:t>2</a:t>
            </a:r>
            <a:r>
              <a:rPr lang="sr-Cyrl-RS" dirty="0" smtClean="0"/>
              <a:t>2. </a:t>
            </a:r>
            <a:r>
              <a:rPr lang="sr-Cyrl-RS" dirty="0"/>
              <a:t>годину, исту можете преузети на следећем линку интернет странице </a:t>
            </a:r>
            <a:r>
              <a:rPr lang="sr-Cyrl-RS" dirty="0" smtClean="0"/>
              <a:t>Општинске </a:t>
            </a:r>
            <a:r>
              <a:rPr lang="sr-Cyrl-RS" dirty="0"/>
              <a:t>управе: 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endParaRPr lang="sr-Cyrl-R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RS" b="1" dirty="0">
                <a:solidFill>
                  <a:schemeClr val="hlink"/>
                </a:solidFill>
                <a:cs typeface="Arial" pitchFamily="34" charset="0"/>
              </a:rPr>
              <a:t>http://www.noviknezevac.rs/ </a:t>
            </a:r>
            <a:r>
              <a:rPr lang="sr-Cyrl-RS" b="1" dirty="0">
                <a:solidFill>
                  <a:schemeClr val="hlink"/>
                </a:solidFill>
                <a:cs typeface="Arial" pitchFamily="34" charset="0"/>
              </a:rPr>
              <a:t>  </a:t>
            </a:r>
            <a:endParaRPr lang="en-US" b="1" dirty="0">
              <a:solidFill>
                <a:schemeClr val="hlink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sr-Latn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1123003"/>
            <a:ext cx="75376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sr-Latn-R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202</a:t>
            </a:r>
            <a:r>
              <a:rPr lang="sr-Latn-R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sr-Latn-R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202</a:t>
            </a:r>
            <a:r>
              <a:rPr lang="sr-Latn-R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325540" y="404664"/>
            <a:ext cx="66389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sz="2000" b="1" i="1" dirty="0">
                <a:solidFill>
                  <a:srgbClr val="FF0000"/>
                </a:solidFill>
              </a:rPr>
              <a:t>Драги суграђани и </a:t>
            </a:r>
            <a:r>
              <a:rPr lang="sr-Cyrl-RS" sz="2000" b="1" i="1" dirty="0" err="1">
                <a:solidFill>
                  <a:srgbClr val="FF0000"/>
                </a:solidFill>
              </a:rPr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pPr algn="just"/>
            <a:r>
              <a:rPr lang="sr-Cyrl-RS" dirty="0"/>
              <a:t>	</a:t>
            </a:r>
            <a:r>
              <a:rPr lang="sr-Cyrl-RS" dirty="0" smtClean="0"/>
              <a:t>Грађански </a:t>
            </a:r>
            <a:r>
              <a:rPr lang="sr-Cyrl-RS" dirty="0"/>
              <a:t>буџет представља сажет и јасан приказ Одлуке о буџету општине</a:t>
            </a:r>
            <a:r>
              <a:rPr lang="sr-Latn-RS" dirty="0"/>
              <a:t> </a:t>
            </a:r>
            <a:r>
              <a:rPr lang="sr-Cyrl-RS" dirty="0"/>
              <a:t>Нови Кнежевац за </a:t>
            </a:r>
            <a:r>
              <a:rPr lang="sr-Cyrl-RS" dirty="0" smtClean="0"/>
              <a:t>20</a:t>
            </a:r>
            <a:r>
              <a:rPr lang="sr-Latn-RS" dirty="0" smtClean="0"/>
              <a:t>2</a:t>
            </a:r>
            <a:r>
              <a:rPr lang="sr-Cyrl-RS" dirty="0" smtClean="0"/>
              <a:t>2.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pPr algn="just"/>
            <a:r>
              <a:rPr lang="sr-Cyrl-RS" dirty="0"/>
              <a:t>	</a:t>
            </a:r>
            <a:r>
              <a:rPr lang="sr-Cyrl-RS" dirty="0" smtClean="0"/>
              <a:t>Иако </a:t>
            </a:r>
            <a:r>
              <a:rPr lang="sr-Cyrl-RS" dirty="0"/>
              <a:t>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sr-Cyrl-RS" dirty="0" smtClean="0"/>
              <a:t>Новог Кнежевца</a:t>
            </a:r>
            <a:r>
              <a:rPr lang="ru-RU" dirty="0" smtClean="0"/>
              <a:t> </a:t>
            </a:r>
            <a:r>
              <a:rPr lang="ru-RU" dirty="0"/>
              <a:t>у заједничком постављању циљева, дефинисању приоритета и планирању развоја наше општине</a:t>
            </a:r>
            <a:r>
              <a:rPr lang="ru-RU" dirty="0" smtClean="0"/>
              <a:t>.</a:t>
            </a:r>
            <a:endParaRPr lang="sr-Cyrl-R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8968" y="4869160"/>
            <a:ext cx="24837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1" dirty="0" smtClean="0">
                <a:solidFill>
                  <a:srgbClr val="FF0000"/>
                </a:solidFill>
              </a:rPr>
              <a:t>   Ирена Славковић</a:t>
            </a:r>
            <a:endParaRPr lang="sr-Latn-RS" b="1" dirty="0">
              <a:solidFill>
                <a:srgbClr val="FF0000"/>
              </a:solidFill>
            </a:endParaRPr>
          </a:p>
          <a:p>
            <a:r>
              <a:rPr lang="sr-Cyrl-RS" i="1" dirty="0" smtClean="0"/>
              <a:t>  </a:t>
            </a:r>
            <a:r>
              <a:rPr lang="sr-Cyrl-RS" sz="1400" i="1" dirty="0" smtClean="0"/>
              <a:t>Председница  Општине</a:t>
            </a:r>
            <a:endParaRPr lang="sr-Latn-RS" sz="1400" i="1" dirty="0"/>
          </a:p>
          <a:p>
            <a:r>
              <a:rPr lang="sr-Cyrl-RS" sz="1400" i="1" dirty="0" smtClean="0"/>
              <a:t>         Нови Кнежевац</a:t>
            </a:r>
            <a:endParaRPr lang="sr-Latn-RS" sz="1400" i="1" dirty="0"/>
          </a:p>
        </p:txBody>
      </p:sp>
      <p:pic>
        <p:nvPicPr>
          <p:cNvPr id="8" name="Picture 7" descr="https://www.noviknezevac.rs/wp/wp-content/uploads/2021/07/FF102D37-6D5E-4C17-86BC-11CE03F48700-e1626959399266-704x1024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" y="797659"/>
            <a:ext cx="1668780" cy="2423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81091" y="1175857"/>
            <a:ext cx="4175254" cy="22531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Правобранилаштво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175856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Народна библиотека </a:t>
            </a: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Предшколска установа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04" y="3454376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Здравствене институције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(Дом </a:t>
            </a:r>
            <a:r>
              <a:rPr lang="ru-RU" altLang="en-US" sz="1700" dirty="0">
                <a:cs typeface="Calibri" panose="020F0502020204030204" pitchFamily="34" charset="0"/>
              </a:rPr>
              <a:t>здравља)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</a:t>
            </a:r>
            <a:r>
              <a:rPr lang="sr-Cyrl-RS" sz="1700" dirty="0" smtClean="0"/>
              <a:t>за општину </a:t>
            </a:r>
            <a:r>
              <a:rPr lang="sr-Cyrl-RS" sz="1700" dirty="0"/>
              <a:t>Нови Кнежевац</a:t>
            </a:r>
            <a:r>
              <a:rPr lang="sr-Latn-RS" sz="1700" dirty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493458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Јавна предузећа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58177107"/>
              </p:ext>
            </p:extLst>
          </p:nvPr>
        </p:nvGraphicFramePr>
        <p:xfrm>
          <a:off x="539552" y="1412776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/>
              <a:t>општине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RS" sz="1800" dirty="0"/>
              <a:t>Нови </a:t>
            </a:r>
            <a:r>
              <a:rPr lang="sr-Cyrl-RS" sz="1800" dirty="0" smtClean="0"/>
              <a:t>Кнежевац </a:t>
            </a:r>
            <a:r>
              <a:rPr lang="sr-Cyrl-RS" sz="1700" dirty="0" smtClean="0"/>
              <a:t>за 2022.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општине </a:t>
            </a:r>
            <a:r>
              <a:rPr lang="sr-Cyrl-RS" sz="1800" dirty="0"/>
              <a:t>Нови Кнежевац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 </a:t>
            </a:r>
            <a:r>
              <a:rPr lang="sr-Cyrl-RS" sz="1700" dirty="0"/>
              <a:t>за </a:t>
            </a:r>
            <a:r>
              <a:rPr lang="sr-Cyrl-RS" sz="1700" dirty="0" smtClean="0"/>
              <a:t>20</a:t>
            </a:r>
            <a:r>
              <a:rPr lang="sr-Latn-RS" sz="1700" dirty="0" smtClean="0"/>
              <a:t>22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/>
              <a:t> </a:t>
            </a:r>
            <a:r>
              <a:rPr lang="sr-Cyrl-RS" sz="1700" dirty="0" smtClean="0"/>
              <a:t>539.0</a:t>
            </a:r>
            <a:r>
              <a:rPr lang="sr-Latn-RS" sz="1700" dirty="0" smtClean="0"/>
              <a:t>5</a:t>
            </a:r>
            <a:r>
              <a:rPr lang="sr-Cyrl-RS" sz="1700" dirty="0" smtClean="0"/>
              <a:t>0.000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sr-Cyrl-RS" sz="1700" dirty="0" smtClean="0"/>
              <a:t>60.000.000 динара </a:t>
            </a:r>
            <a:r>
              <a:rPr lang="sr-Cyrl-RS" sz="1700" dirty="0"/>
              <a:t>и средства из осталих извора у износу од </a:t>
            </a:r>
            <a:r>
              <a:rPr lang="sr-Cyrl-RS" sz="1700" dirty="0" smtClean="0"/>
              <a:t>950.000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18432063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>
                <a:solidFill>
                  <a:srgbClr val="FF0000"/>
                </a:solidFill>
              </a:rPr>
              <a:t>600</a:t>
            </a:r>
            <a:r>
              <a:rPr lang="en-GB" sz="4400" b="1" dirty="0" smtClean="0"/>
              <a:t> </a:t>
            </a:r>
            <a:r>
              <a:rPr lang="sr-Cyrl-RS" sz="3600" b="1" dirty="0" smtClean="0"/>
              <a:t>милиона </a:t>
            </a:r>
            <a:r>
              <a:rPr lang="sr-Cyrl-RS" sz="3600" b="1" dirty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4923</TotalTime>
  <Words>1879</Words>
  <Application>Microsoft Office PowerPoint</Application>
  <PresentationFormat>On-screen Show (4:3)</PresentationFormat>
  <Paragraphs>396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Custom Design</vt:lpstr>
      <vt:lpstr>ОПШТИНА НОВИ КНЕЖЕВАЦ</vt:lpstr>
      <vt:lpstr>PowerPoint Presentation</vt:lpstr>
      <vt:lpstr>PowerPoint Presentation</vt:lpstr>
      <vt:lpstr>PowerPoint Presentation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2022. годину</vt:lpstr>
      <vt:lpstr>Структура планираних прихода и примања за 2022. годину</vt:lpstr>
      <vt:lpstr>Шта се променило у односу на 2022. годину?</vt:lpstr>
      <vt:lpstr>На шта се троше јавна средства?</vt:lpstr>
      <vt:lpstr>PowerPoint Presentation</vt:lpstr>
      <vt:lpstr>Структура планираних расхода и издатака буџета за 2022. годину</vt:lpstr>
      <vt:lpstr>Структура планираних расхода и издатака буџета за 2022. годину</vt:lpstr>
      <vt:lpstr>Шта се променило у односу на 2021.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UserRac</cp:lastModifiedBy>
  <cp:revision>513</cp:revision>
  <cp:lastPrinted>2018-01-29T14:26:33Z</cp:lastPrinted>
  <dcterms:created xsi:type="dcterms:W3CDTF">2006-08-16T00:00:00Z</dcterms:created>
  <dcterms:modified xsi:type="dcterms:W3CDTF">2022-01-12T07:59:51Z</dcterms:modified>
</cp:coreProperties>
</file>